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9" r:id="rId4"/>
    <p:sldId id="270" r:id="rId5"/>
    <p:sldId id="276" r:id="rId6"/>
    <p:sldId id="275" r:id="rId7"/>
    <p:sldId id="271" r:id="rId8"/>
    <p:sldId id="257" r:id="rId9"/>
    <p:sldId id="260" r:id="rId10"/>
    <p:sldId id="263" r:id="rId11"/>
    <p:sldId id="268" r:id="rId12"/>
    <p:sldId id="264" r:id="rId13"/>
    <p:sldId id="261" r:id="rId14"/>
    <p:sldId id="272" r:id="rId15"/>
    <p:sldId id="262" r:id="rId16"/>
    <p:sldId id="278" r:id="rId17"/>
    <p:sldId id="265" r:id="rId18"/>
    <p:sldId id="274" r:id="rId19"/>
    <p:sldId id="267" r:id="rId20"/>
    <p:sldId id="277" r:id="rId21"/>
    <p:sldId id="266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71681E-B7B4-4151-A0AF-391911248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86265D-3FD4-42E9-8E0E-7D163C112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396DA0-6AFC-4323-B203-01D24E0F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BFF335-5809-4E67-98B5-5835E045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C5B653-A067-4B79-BE6F-4D5FE5C3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0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2B8D6-5253-44F5-8DC9-C2181BC5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F166038-863E-4110-B851-D624D7B9E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AF2781-C9CF-42A0-A7BC-8732DCB8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822897-C517-4BFF-9132-CB7CDFD5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DFDB2D-CDDE-4321-AB44-D7BB3F1C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5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C65A0BC-49A1-423E-BAE3-4A3D6C3E4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4426383-90BF-47E6-BB84-E6503D179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E4B189-EF7D-465F-A2CC-6F31B3DC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98BAC6-7B3E-40D4-96D6-544109F0C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B55961-485F-4AD8-B61C-CBDBF371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5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515CC6-C425-4BEB-9179-4128CFAE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8F92D5-E409-4BBD-A105-41CADB2DE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90A070-8C7F-4772-9203-F8F9136D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B93904-3341-48EA-959F-C07512B6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AECE70-8750-4E9B-A535-EFA8E142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41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9D5628-789F-4CD9-9380-63450CBA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E55598-D823-4827-BFDF-D57953F75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62FD20-BB35-4B8B-8A33-738A0370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396AD-4945-4349-ACD2-E42F8243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202FE5-F080-404B-83D3-A6F6C0D7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1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250A9B-DAFF-4783-B65B-ADD00F1C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CB6C37-C15B-4B15-98F3-319D0A7CD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E41B03-16D4-4C0C-AD69-15CC673F7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01DD99-A1C9-4896-8505-FCCDC031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3186D6-DC4B-4B3E-BE0C-4C717D53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61409B-3A72-49E4-9263-E1596C22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29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514EF5-6247-435B-A1C3-89040835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70D992-3070-47D2-BD2F-AB768BA33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25D7B1-7C6C-4C72-B7F9-AAF5E8B05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50C9F15-5462-484A-A641-AD52A3A39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77C56B-FC3B-45D4-A6AF-D43E28758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FD8B2B3-4B20-4DE9-9A58-DDE52EC8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679CFAA-C3D8-40DE-82CB-37D1CACD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765D25-FE95-483A-9C22-C5DCA7EC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73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2046D-77C4-4291-A599-05032537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AE2C49-7C85-424C-9470-5B1948F4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55982B9-DA9E-4579-8C37-81846798E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C10AF7-2870-48F6-BEDD-ECCAE75C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69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5D83C4-F319-4C9B-A6BF-3BD1B016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213913-1CBD-4087-8005-7B09A919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EA0E2-0F08-4DA8-8643-DBA2CFD5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02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A1F0D5-C4C2-4631-8F1B-580EFC7D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73DCF9-B67D-41AB-926A-9CCE666B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1DBA51E-F211-4087-9389-075CF8BCD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9BCCB35-E31E-4FF2-B789-F257DF0CD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CE92417-B894-4EA0-9527-B78F33AC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275440-E174-4964-B0FE-88D0931F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1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10F8B-4B30-4ACD-AB00-9F7436AF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CE7206E-9AF4-4C3D-B3D5-2012E0A74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40DD576-C472-433A-9259-0AA443F8A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6E43C1-B852-47C1-8AF5-8432DA5D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581F92-98C6-4E11-8795-42975F72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1B7FDF-5847-4F6E-B5C1-8B50545A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95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F1F47E9-2E2B-41D0-8319-EED9A775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3AED4D-CBAD-4CF4-A6AE-3F3DF22B5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B4C711-F264-4C73-965A-DA49703D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ACE332-7A8C-4E6D-A59F-06B78D6E2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54440-72F8-460C-95B0-724BCA9BC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2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mDXvFKIcra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EB6BB-F924-475D-8E06-BD8BAAA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1791" y="1269102"/>
            <a:ext cx="9628414" cy="1655761"/>
          </a:xfrm>
        </p:spPr>
        <p:txBody>
          <a:bodyPr>
            <a:noAutofit/>
          </a:bodyPr>
          <a:lstStyle/>
          <a:p>
            <a:r>
              <a:rPr kumimoji="1" lang="en-US" altLang="ja-JP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R T F O L I O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64C3D15-C022-4BD2-834A-27D0B9AD2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145" y="3242327"/>
            <a:ext cx="4963887" cy="953632"/>
          </a:xfrm>
        </p:spPr>
        <p:txBody>
          <a:bodyPr/>
          <a:lstStyle/>
          <a:p>
            <a:r>
              <a:rPr kumimoji="1" lang="en-US" altLang="ja-JP" sz="2000" dirty="0"/>
              <a:t>ASO</a:t>
            </a:r>
            <a:r>
              <a:rPr kumimoji="1" lang="ja-JP" altLang="en-US" sz="2000" dirty="0"/>
              <a:t>ポップカルチャー専門学校</a:t>
            </a:r>
            <a:endParaRPr kumimoji="1" lang="en-US" altLang="ja-JP" sz="2000" dirty="0"/>
          </a:p>
          <a:p>
            <a:r>
              <a:rPr lang="ja-JP" altLang="en-US" sz="2000" dirty="0"/>
              <a:t>ゲーム・</a:t>
            </a:r>
            <a:r>
              <a:rPr lang="en-US" altLang="ja-JP" sz="2000" dirty="0"/>
              <a:t>CG</a:t>
            </a:r>
            <a:r>
              <a:rPr lang="ja-JP" altLang="en-US" sz="2000" dirty="0"/>
              <a:t>・アニメ専攻科　ゲーム専攻</a:t>
            </a:r>
            <a:endParaRPr lang="en-US" altLang="ja-JP" sz="2000" dirty="0"/>
          </a:p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065325-A33D-487A-B7F5-4E09BED50FB5}"/>
              </a:ext>
            </a:extLst>
          </p:cNvPr>
          <p:cNvSpPr/>
          <p:nvPr/>
        </p:nvSpPr>
        <p:spPr>
          <a:xfrm>
            <a:off x="-166978" y="-473103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B99CB9-A9D6-4963-A7A4-23970D43A979}"/>
              </a:ext>
            </a:extLst>
          </p:cNvPr>
          <p:cNvSpPr/>
          <p:nvPr/>
        </p:nvSpPr>
        <p:spPr>
          <a:xfrm>
            <a:off x="-166977" y="6384897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92175F-0053-4132-AB12-F2D0FB6E088B}"/>
              </a:ext>
            </a:extLst>
          </p:cNvPr>
          <p:cNvSpPr/>
          <p:nvPr/>
        </p:nvSpPr>
        <p:spPr>
          <a:xfrm>
            <a:off x="-292354" y="734786"/>
            <a:ext cx="12964886" cy="540407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BBAC52-4C99-4AE2-BF8A-011873327242}"/>
              </a:ext>
            </a:extLst>
          </p:cNvPr>
          <p:cNvSpPr txBox="1"/>
          <p:nvPr/>
        </p:nvSpPr>
        <p:spPr>
          <a:xfrm>
            <a:off x="4929285" y="3990203"/>
            <a:ext cx="233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プログラマー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9D76BE-FA68-48CC-BBFE-57D471FBC02C}"/>
              </a:ext>
            </a:extLst>
          </p:cNvPr>
          <p:cNvSpPr txBox="1"/>
          <p:nvPr/>
        </p:nvSpPr>
        <p:spPr>
          <a:xfrm>
            <a:off x="3541453" y="4513423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600" b="1" dirty="0"/>
              <a:t>秋山　裕</a:t>
            </a:r>
          </a:p>
        </p:txBody>
      </p:sp>
    </p:spTree>
    <p:extLst>
      <p:ext uri="{BB962C8B-B14F-4D97-AF65-F5344CB8AC3E}">
        <p14:creationId xmlns:p14="http://schemas.microsoft.com/office/powerpoint/2010/main" val="69084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64918" y="-65225"/>
            <a:ext cx="226215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１年次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FC95620-7DAF-4644-AE07-3AB149A76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86" y="1101758"/>
            <a:ext cx="3002259" cy="22630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264C35-F8CE-4CAF-BCB5-1109FD5236BF}"/>
              </a:ext>
            </a:extLst>
          </p:cNvPr>
          <p:cNvSpPr txBox="1"/>
          <p:nvPr/>
        </p:nvSpPr>
        <p:spPr>
          <a:xfrm>
            <a:off x="636722" y="3876094"/>
            <a:ext cx="429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１年次３作品目</a:t>
            </a:r>
            <a:endParaRPr kumimoji="1" lang="en-US" altLang="ja-JP" dirty="0"/>
          </a:p>
          <a:p>
            <a:pPr algn="ctr"/>
            <a:r>
              <a:rPr lang="ja-JP" altLang="en-US" dirty="0"/>
              <a:t>スネークゲームです。</a:t>
            </a:r>
            <a:endParaRPr lang="en-US" altLang="ja-JP" dirty="0"/>
          </a:p>
          <a:p>
            <a:pPr algn="ctr"/>
            <a:r>
              <a:rPr lang="ja-JP" altLang="en-US" dirty="0"/>
              <a:t>配列を使ったマス目の塗りつぶしや</a:t>
            </a:r>
            <a:endParaRPr lang="en-US" altLang="ja-JP" dirty="0"/>
          </a:p>
          <a:p>
            <a:pPr algn="ctr"/>
            <a:r>
              <a:rPr kumimoji="1" lang="ja-JP" altLang="en-US" dirty="0"/>
              <a:t>当たり判定を頑張りました。</a:t>
            </a:r>
            <a:endParaRPr kumimoji="1"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8C11EE-4719-4DCA-A80C-8EDB6D0A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04" y="1101758"/>
            <a:ext cx="4216346" cy="226300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97694D4-C114-4943-BC3A-E96FABB1301F}"/>
              </a:ext>
            </a:extLst>
          </p:cNvPr>
          <p:cNvSpPr txBox="1"/>
          <p:nvPr/>
        </p:nvSpPr>
        <p:spPr>
          <a:xfrm>
            <a:off x="7119164" y="3876094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１年次４作品目</a:t>
            </a:r>
            <a:endParaRPr kumimoji="1" lang="en-US" altLang="ja-JP" dirty="0"/>
          </a:p>
          <a:p>
            <a:pPr algn="ctr"/>
            <a:r>
              <a:rPr lang="en-US" altLang="ja-JP" dirty="0"/>
              <a:t>15</a:t>
            </a:r>
            <a:r>
              <a:rPr lang="ja-JP" altLang="en-US" dirty="0"/>
              <a:t>パズルです。</a:t>
            </a:r>
            <a:endParaRPr lang="en-US" altLang="ja-JP" dirty="0"/>
          </a:p>
          <a:p>
            <a:pPr algn="ctr"/>
            <a:r>
              <a:rPr kumimoji="1" lang="ja-JP" altLang="en-US" dirty="0"/>
              <a:t>動的配列を使った</a:t>
            </a:r>
            <a:endParaRPr kumimoji="1" lang="en-US" altLang="ja-JP" dirty="0"/>
          </a:p>
          <a:p>
            <a:pPr algn="ctr"/>
            <a:r>
              <a:rPr lang="ja-JP" altLang="en-US" dirty="0"/>
              <a:t>手数のリプレイ機能を</a:t>
            </a:r>
            <a:endParaRPr lang="en-US" altLang="ja-JP" dirty="0"/>
          </a:p>
          <a:p>
            <a:pPr algn="ctr"/>
            <a:r>
              <a:rPr lang="ja-JP" altLang="en-US" dirty="0"/>
              <a:t>実装しています。</a:t>
            </a:r>
            <a:endParaRPr kumimoji="1" lang="en-US" altLang="ja-JP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A804E7C-7585-40E2-AC93-8EC81C156D7B}"/>
              </a:ext>
            </a:extLst>
          </p:cNvPr>
          <p:cNvSpPr/>
          <p:nvPr/>
        </p:nvSpPr>
        <p:spPr>
          <a:xfrm>
            <a:off x="528805" y="5648334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49F759-94BC-42A7-B863-4747274B2A86}"/>
              </a:ext>
            </a:extLst>
          </p:cNvPr>
          <p:cNvSpPr txBox="1"/>
          <p:nvPr/>
        </p:nvSpPr>
        <p:spPr>
          <a:xfrm>
            <a:off x="1806969" y="5656572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CD58218-B52B-4172-805E-0C9C7C42618A}"/>
              </a:ext>
            </a:extLst>
          </p:cNvPr>
          <p:cNvSpPr txBox="1"/>
          <p:nvPr/>
        </p:nvSpPr>
        <p:spPr>
          <a:xfrm>
            <a:off x="528804" y="5648333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999F872-6DB9-49FA-B2E2-614988CFB500}"/>
              </a:ext>
            </a:extLst>
          </p:cNvPr>
          <p:cNvSpPr/>
          <p:nvPr/>
        </p:nvSpPr>
        <p:spPr>
          <a:xfrm>
            <a:off x="9033420" y="5639885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9EFCAF-3998-4067-8B4D-1E900457A3E9}"/>
              </a:ext>
            </a:extLst>
          </p:cNvPr>
          <p:cNvSpPr txBox="1"/>
          <p:nvPr/>
        </p:nvSpPr>
        <p:spPr>
          <a:xfrm>
            <a:off x="10311584" y="5648123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AE4B01-C39E-46B0-9C66-39B060815201}"/>
              </a:ext>
            </a:extLst>
          </p:cNvPr>
          <p:cNvSpPr txBox="1"/>
          <p:nvPr/>
        </p:nvSpPr>
        <p:spPr>
          <a:xfrm>
            <a:off x="9033419" y="5639884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197066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870942" y="3876094"/>
            <a:ext cx="3814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</a:t>
            </a:r>
            <a:r>
              <a:rPr kumimoji="1" lang="ja-JP" altLang="en-US" dirty="0"/>
              <a:t>年次</a:t>
            </a:r>
            <a:r>
              <a:rPr kumimoji="1" lang="en-US" altLang="ja-JP" dirty="0"/>
              <a:t>5</a:t>
            </a:r>
            <a:r>
              <a:rPr kumimoji="1" lang="ja-JP" altLang="en-US" dirty="0"/>
              <a:t>作品目</a:t>
            </a:r>
            <a:endParaRPr kumimoji="1" lang="en-US" altLang="ja-JP" dirty="0"/>
          </a:p>
          <a:p>
            <a:pPr algn="ctr"/>
            <a:r>
              <a:rPr lang="ja-JP" altLang="en-US" dirty="0"/>
              <a:t>アソウルクエストです。</a:t>
            </a:r>
            <a:endParaRPr lang="en-US" altLang="ja-JP" dirty="0"/>
          </a:p>
          <a:p>
            <a:pPr algn="ctr"/>
            <a:r>
              <a:rPr kumimoji="1" lang="ja-JP" altLang="en-US" dirty="0"/>
              <a:t>マップチップを使って、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当たり判定を取っています。</a:t>
            </a:r>
            <a:endParaRPr kumimoji="1" lang="en-US" altLang="ja-JP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AE1309-1E87-4FE1-8870-3CBCF72EAB89}"/>
              </a:ext>
            </a:extLst>
          </p:cNvPr>
          <p:cNvSpPr txBox="1"/>
          <p:nvPr/>
        </p:nvSpPr>
        <p:spPr>
          <a:xfrm>
            <a:off x="7582506" y="3876094"/>
            <a:ext cx="3509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</a:t>
            </a:r>
            <a:r>
              <a:rPr kumimoji="1" lang="ja-JP" altLang="en-US" dirty="0"/>
              <a:t>年次</a:t>
            </a:r>
            <a:r>
              <a:rPr kumimoji="1" lang="en-US" altLang="ja-JP" dirty="0"/>
              <a:t>6</a:t>
            </a:r>
            <a:r>
              <a:rPr kumimoji="1" lang="ja-JP" altLang="en-US" dirty="0"/>
              <a:t>作品目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ASOROCKMAN</a:t>
            </a:r>
            <a:r>
              <a:rPr kumimoji="1" lang="ja-JP" altLang="en-US" dirty="0"/>
              <a:t>です。</a:t>
            </a:r>
            <a:endParaRPr kumimoji="1" lang="en-US" altLang="ja-JP" dirty="0"/>
          </a:p>
          <a:p>
            <a:pPr algn="ctr"/>
            <a:r>
              <a:rPr lang="ja-JP" altLang="en-US" dirty="0"/>
              <a:t>サイドスクロールゲームで、</a:t>
            </a:r>
            <a:endParaRPr lang="en-US" altLang="ja-JP" dirty="0"/>
          </a:p>
          <a:p>
            <a:pPr algn="ctr"/>
            <a:r>
              <a:rPr kumimoji="1" lang="ja-JP" altLang="en-US" dirty="0"/>
              <a:t>パーティクルに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チャレンジしました。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5102779" y="-65225"/>
            <a:ext cx="198644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</a:t>
            </a:r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00EFB6-FCE5-4046-AE28-5958CAE50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15" y="1189433"/>
            <a:ext cx="2603602" cy="2087659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2354268-6AD9-457E-98FF-E4068E1FBB33}"/>
              </a:ext>
            </a:extLst>
          </p:cNvPr>
          <p:cNvSpPr/>
          <p:nvPr/>
        </p:nvSpPr>
        <p:spPr>
          <a:xfrm>
            <a:off x="528805" y="5640094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B1418D-12F1-4610-A6C3-7E8002E35D41}"/>
              </a:ext>
            </a:extLst>
          </p:cNvPr>
          <p:cNvSpPr txBox="1"/>
          <p:nvPr/>
        </p:nvSpPr>
        <p:spPr>
          <a:xfrm>
            <a:off x="1806969" y="5648332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年後期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A50F20B-4FF9-4F5C-93C0-127D2F143BA7}"/>
              </a:ext>
            </a:extLst>
          </p:cNvPr>
          <p:cNvSpPr txBox="1"/>
          <p:nvPr/>
        </p:nvSpPr>
        <p:spPr>
          <a:xfrm>
            <a:off x="528804" y="5640093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12402DC-920F-4E5E-903C-24E6BFE8DA09}"/>
              </a:ext>
            </a:extLst>
          </p:cNvPr>
          <p:cNvSpPr/>
          <p:nvPr/>
        </p:nvSpPr>
        <p:spPr>
          <a:xfrm>
            <a:off x="9029347" y="5640094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C915C1B-BE0C-4C02-9564-05D93ED45307}"/>
              </a:ext>
            </a:extLst>
          </p:cNvPr>
          <p:cNvSpPr txBox="1"/>
          <p:nvPr/>
        </p:nvSpPr>
        <p:spPr>
          <a:xfrm>
            <a:off x="10307511" y="5648332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年後期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36455D0-B65A-4533-9CE4-1E644CECF684}"/>
              </a:ext>
            </a:extLst>
          </p:cNvPr>
          <p:cNvSpPr txBox="1"/>
          <p:nvPr/>
        </p:nvSpPr>
        <p:spPr>
          <a:xfrm>
            <a:off x="9029346" y="5640093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FF70F58-911F-4567-B9B8-81D8CB40D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20" y="1272894"/>
            <a:ext cx="3551676" cy="19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4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1" y="-65225"/>
            <a:ext cx="2281394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２年次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CD1443-1BB3-41D2-A8F1-4E217ABA3CBA}"/>
              </a:ext>
            </a:extLst>
          </p:cNvPr>
          <p:cNvSpPr txBox="1"/>
          <p:nvPr/>
        </p:nvSpPr>
        <p:spPr>
          <a:xfrm>
            <a:off x="7119164" y="3876094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</a:t>
            </a:r>
            <a:r>
              <a:rPr lang="en-US" altLang="ja-JP" dirty="0"/>
              <a:t>2</a:t>
            </a:r>
            <a:r>
              <a:rPr lang="ja-JP" altLang="en-US" dirty="0"/>
              <a:t>作目です。</a:t>
            </a:r>
            <a:endParaRPr lang="en-US" altLang="ja-JP" dirty="0"/>
          </a:p>
          <a:p>
            <a:pPr algn="ctr"/>
            <a:r>
              <a:rPr kumimoji="1" lang="ja-JP" altLang="en-US" dirty="0"/>
              <a:t>初めての</a:t>
            </a:r>
            <a:r>
              <a:rPr kumimoji="1" lang="en-US" altLang="ja-JP" dirty="0"/>
              <a:t>3D</a:t>
            </a:r>
            <a:r>
              <a:rPr kumimoji="1" lang="ja-JP" altLang="en-US" dirty="0"/>
              <a:t>ゲームで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プレイヤーの向きを向くモデルと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ビルボード、フォグを使ってマップを作っています。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019C5F-0972-44BA-8DAC-1832FC7FF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65" y="1176155"/>
            <a:ext cx="3600786" cy="209840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A047914-AEDF-42E6-8C41-6E44DDD76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57" y="1069730"/>
            <a:ext cx="3535117" cy="231125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A8B0C72-5698-4F94-9F17-85D3CCFE95EB}"/>
              </a:ext>
            </a:extLst>
          </p:cNvPr>
          <p:cNvSpPr txBox="1"/>
          <p:nvPr/>
        </p:nvSpPr>
        <p:spPr>
          <a:xfrm>
            <a:off x="636721" y="3682520"/>
            <a:ext cx="4290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2</a:t>
            </a:r>
            <a:r>
              <a:rPr lang="ja-JP" altLang="en-US" sz="1600" dirty="0"/>
              <a:t>年次</a:t>
            </a:r>
            <a:r>
              <a:rPr lang="en-US" altLang="ja-JP" sz="1600" dirty="0"/>
              <a:t>1</a:t>
            </a:r>
            <a:r>
              <a:rPr lang="ja-JP" altLang="en-US" sz="1600" dirty="0"/>
              <a:t>作目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券売機決算です。</a:t>
            </a:r>
            <a:endParaRPr kumimoji="1" lang="en-US" altLang="ja-JP" sz="1600" dirty="0"/>
          </a:p>
          <a:p>
            <a:pPr algn="ctr"/>
            <a:r>
              <a:rPr lang="en-US" altLang="ja-JP" sz="1600" dirty="0"/>
              <a:t>2</a:t>
            </a:r>
            <a:r>
              <a:rPr lang="ja-JP" altLang="en-US" sz="1600" dirty="0"/>
              <a:t>年次最初の演習で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決められた金額のお代に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手持ちの金額から好きなだけ出し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決済後、自分の手持ちに加算する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といった仕組みです。</a:t>
            </a:r>
            <a:endParaRPr kumimoji="1" lang="en-US" altLang="ja-JP" sz="16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A4947B3-AF70-4B59-A705-12DA5321ED1E}"/>
              </a:ext>
            </a:extLst>
          </p:cNvPr>
          <p:cNvSpPr/>
          <p:nvPr/>
        </p:nvSpPr>
        <p:spPr>
          <a:xfrm>
            <a:off x="528805" y="5640095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C61AFF-062F-4DF9-899E-52405C9BBC61}"/>
              </a:ext>
            </a:extLst>
          </p:cNvPr>
          <p:cNvSpPr txBox="1"/>
          <p:nvPr/>
        </p:nvSpPr>
        <p:spPr>
          <a:xfrm>
            <a:off x="1806969" y="5648333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C++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82B729C-CC8A-4C66-93A3-67D8BEAF8DAE}"/>
              </a:ext>
            </a:extLst>
          </p:cNvPr>
          <p:cNvSpPr txBox="1"/>
          <p:nvPr/>
        </p:nvSpPr>
        <p:spPr>
          <a:xfrm>
            <a:off x="528804" y="5640094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615CA1A-5848-4210-840D-D02A415CD9AD}"/>
              </a:ext>
            </a:extLst>
          </p:cNvPr>
          <p:cNvSpPr/>
          <p:nvPr/>
        </p:nvSpPr>
        <p:spPr>
          <a:xfrm>
            <a:off x="9048397" y="5640095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31E60A-A777-4916-93A3-FA3DEC082F63}"/>
              </a:ext>
            </a:extLst>
          </p:cNvPr>
          <p:cNvSpPr txBox="1"/>
          <p:nvPr/>
        </p:nvSpPr>
        <p:spPr>
          <a:xfrm>
            <a:off x="10326561" y="5648333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C++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F643908-1B39-44F1-9384-FBD0B0AAEEED}"/>
              </a:ext>
            </a:extLst>
          </p:cNvPr>
          <p:cNvSpPr txBox="1"/>
          <p:nvPr/>
        </p:nvSpPr>
        <p:spPr>
          <a:xfrm>
            <a:off x="9048396" y="5640094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368258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1" y="-65225"/>
            <a:ext cx="2281394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２年次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90BF00-5FCA-4468-8631-67D3CE5C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14" y="1205066"/>
            <a:ext cx="3512004" cy="205639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EBAB169-F132-40B4-879B-022CD6E11F97}"/>
              </a:ext>
            </a:extLst>
          </p:cNvPr>
          <p:cNvSpPr txBox="1"/>
          <p:nvPr/>
        </p:nvSpPr>
        <p:spPr>
          <a:xfrm>
            <a:off x="636722" y="3881228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</a:t>
            </a:r>
            <a:r>
              <a:rPr lang="en-US" altLang="ja-JP" dirty="0"/>
              <a:t>3</a:t>
            </a:r>
            <a:r>
              <a:rPr lang="ja-JP" altLang="en-US" dirty="0"/>
              <a:t>作目</a:t>
            </a:r>
            <a:endParaRPr lang="en-US" altLang="ja-JP" dirty="0"/>
          </a:p>
          <a:p>
            <a:pPr algn="ctr"/>
            <a:r>
              <a:rPr kumimoji="1" lang="ja-JP" altLang="en-US" dirty="0"/>
              <a:t>メルヘンメイズです。</a:t>
            </a:r>
            <a:endParaRPr kumimoji="1" lang="en-US" altLang="ja-JP" dirty="0"/>
          </a:p>
          <a:p>
            <a:pPr algn="ctr"/>
            <a:r>
              <a:rPr lang="ja-JP" altLang="en-US" dirty="0"/>
              <a:t>カメラ視点が固定された状態で</a:t>
            </a:r>
            <a:endParaRPr lang="en-US" altLang="ja-JP" dirty="0"/>
          </a:p>
          <a:p>
            <a:pPr algn="ctr"/>
            <a:r>
              <a:rPr kumimoji="1" lang="ja-JP" altLang="en-US" dirty="0"/>
              <a:t>ゲームが進行する</a:t>
            </a:r>
            <a:r>
              <a:rPr kumimoji="1" lang="en-US" altLang="ja-JP" dirty="0"/>
              <a:t>3D</a:t>
            </a:r>
            <a:r>
              <a:rPr kumimoji="1" lang="ja-JP" altLang="en-US" dirty="0"/>
              <a:t>アクション</a:t>
            </a:r>
            <a:endParaRPr kumimoji="1" lang="en-US" altLang="ja-JP" dirty="0"/>
          </a:p>
          <a:p>
            <a:pPr algn="ctr"/>
            <a:r>
              <a:rPr lang="ja-JP" altLang="en-US" dirty="0"/>
              <a:t>ゲームです。</a:t>
            </a:r>
            <a:endParaRPr kumimoji="1" lang="en-US" altLang="ja-JP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62C3F9-BE2A-47DB-A315-51D70B92AAE3}"/>
              </a:ext>
            </a:extLst>
          </p:cNvPr>
          <p:cNvSpPr txBox="1"/>
          <p:nvPr/>
        </p:nvSpPr>
        <p:spPr>
          <a:xfrm>
            <a:off x="7119164" y="3876094"/>
            <a:ext cx="429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</a:t>
            </a:r>
            <a:r>
              <a:rPr lang="en-US" altLang="ja-JP" dirty="0"/>
              <a:t>4</a:t>
            </a:r>
            <a:r>
              <a:rPr lang="ja-JP" altLang="en-US" dirty="0"/>
              <a:t>作目</a:t>
            </a:r>
            <a:endParaRPr lang="en-US" altLang="ja-JP" dirty="0"/>
          </a:p>
          <a:p>
            <a:pPr algn="ctr"/>
            <a:r>
              <a:rPr lang="ja-JP" altLang="en-US" dirty="0"/>
              <a:t>マトリクス回転を</a:t>
            </a:r>
            <a:endParaRPr lang="en-US" altLang="ja-JP" dirty="0"/>
          </a:p>
          <a:p>
            <a:pPr algn="ctr"/>
            <a:r>
              <a:rPr lang="ja-JP" altLang="en-US" dirty="0"/>
              <a:t>利用したモデル回転と</a:t>
            </a:r>
            <a:endParaRPr lang="en-US" altLang="ja-JP" dirty="0"/>
          </a:p>
          <a:p>
            <a:pPr algn="ctr"/>
            <a:r>
              <a:rPr lang="ja-JP" altLang="en-US" dirty="0"/>
              <a:t>子モデルの回転継承サンプルです。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C0549BC-1C69-42E2-AA65-D6629C1FE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164" y="1205066"/>
            <a:ext cx="2146756" cy="20559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72D4C07-CD42-41F0-B605-8993FE4CE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95" y="1450251"/>
            <a:ext cx="1765864" cy="1433466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0874A29-AE61-457B-9C39-3B0928C9C6CD}"/>
              </a:ext>
            </a:extLst>
          </p:cNvPr>
          <p:cNvSpPr/>
          <p:nvPr/>
        </p:nvSpPr>
        <p:spPr>
          <a:xfrm>
            <a:off x="9033420" y="5640095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3121D6F-E4F7-4DE2-B34F-2322986BFB95}"/>
              </a:ext>
            </a:extLst>
          </p:cNvPr>
          <p:cNvSpPr txBox="1"/>
          <p:nvPr/>
        </p:nvSpPr>
        <p:spPr>
          <a:xfrm>
            <a:off x="10311584" y="5648333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年後期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C++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E83685-5177-4F52-8426-71F8BF5EC286}"/>
              </a:ext>
            </a:extLst>
          </p:cNvPr>
          <p:cNvSpPr txBox="1"/>
          <p:nvPr/>
        </p:nvSpPr>
        <p:spPr>
          <a:xfrm>
            <a:off x="9033419" y="5640094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944D237-0AF4-4DDD-8CAA-B95EF3BCD80E}"/>
              </a:ext>
            </a:extLst>
          </p:cNvPr>
          <p:cNvSpPr/>
          <p:nvPr/>
        </p:nvSpPr>
        <p:spPr>
          <a:xfrm>
            <a:off x="528805" y="5654621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0FEA17A-8A9A-482D-B039-BAE6D2E6C362}"/>
              </a:ext>
            </a:extLst>
          </p:cNvPr>
          <p:cNvSpPr txBox="1"/>
          <p:nvPr/>
        </p:nvSpPr>
        <p:spPr>
          <a:xfrm>
            <a:off x="1806969" y="5662859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年後期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C++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767864B-469D-492D-9E48-D9072C87BD66}"/>
              </a:ext>
            </a:extLst>
          </p:cNvPr>
          <p:cNvSpPr txBox="1"/>
          <p:nvPr/>
        </p:nvSpPr>
        <p:spPr>
          <a:xfrm>
            <a:off x="528804" y="5654620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353492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1" y="-65225"/>
            <a:ext cx="2281394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２年次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EBAB169-F132-40B4-879B-022CD6E11F97}"/>
              </a:ext>
            </a:extLst>
          </p:cNvPr>
          <p:cNvSpPr txBox="1"/>
          <p:nvPr/>
        </p:nvSpPr>
        <p:spPr>
          <a:xfrm>
            <a:off x="636722" y="3881228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年次の</a:t>
            </a:r>
            <a:r>
              <a:rPr lang="en-US" altLang="ja-JP" dirty="0"/>
              <a:t>Unity</a:t>
            </a:r>
            <a:r>
              <a:rPr lang="ja-JP" altLang="en-US" dirty="0"/>
              <a:t>制作課題で作った</a:t>
            </a:r>
            <a:endParaRPr lang="en-US" altLang="ja-JP" dirty="0"/>
          </a:p>
          <a:p>
            <a:pPr algn="ctr"/>
            <a:r>
              <a:rPr kumimoji="1" lang="en-US" altLang="ja-JP" dirty="0"/>
              <a:t>2D</a:t>
            </a:r>
            <a:r>
              <a:rPr kumimoji="1" lang="ja-JP" altLang="en-US" dirty="0"/>
              <a:t>シューティングゲームです。</a:t>
            </a:r>
            <a:endParaRPr kumimoji="1" lang="en-US" altLang="ja-JP" dirty="0"/>
          </a:p>
          <a:p>
            <a:pPr algn="ctr"/>
            <a:r>
              <a:rPr lang="ja-JP" altLang="en-US" dirty="0"/>
              <a:t>処理は簡単で、自機の左右移動</a:t>
            </a:r>
            <a:endParaRPr lang="en-US" altLang="ja-JP" dirty="0"/>
          </a:p>
          <a:p>
            <a:pPr algn="ctr"/>
            <a:r>
              <a:rPr kumimoji="1" lang="ja-JP" altLang="en-US" dirty="0"/>
              <a:t>弾の発射、岩の自動生成</a:t>
            </a:r>
            <a:endParaRPr kumimoji="1" lang="en-US" altLang="ja-JP" dirty="0"/>
          </a:p>
          <a:p>
            <a:pPr algn="ctr"/>
            <a:r>
              <a:rPr lang="ja-JP" altLang="en-US" dirty="0"/>
              <a:t>スコアの加算処理を実装しています。</a:t>
            </a:r>
            <a:endParaRPr kumimoji="1" lang="en-US" altLang="ja-JP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62C3F9-BE2A-47DB-A315-51D70B92AAE3}"/>
              </a:ext>
            </a:extLst>
          </p:cNvPr>
          <p:cNvSpPr txBox="1"/>
          <p:nvPr/>
        </p:nvSpPr>
        <p:spPr>
          <a:xfrm>
            <a:off x="7119164" y="3876094"/>
            <a:ext cx="4290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/>
              <a:t>2</a:t>
            </a:r>
            <a:r>
              <a:rPr lang="ja-JP" altLang="en-US" sz="1600" dirty="0"/>
              <a:t>年次の</a:t>
            </a:r>
            <a:r>
              <a:rPr lang="en-US" altLang="ja-JP" sz="1600" dirty="0"/>
              <a:t>Unity</a:t>
            </a:r>
            <a:r>
              <a:rPr lang="ja-JP" altLang="en-US" sz="1600" dirty="0"/>
              <a:t>授業制作で作った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きゃんでぃー</a:t>
            </a:r>
            <a:r>
              <a:rPr kumimoji="1" lang="ja-JP" altLang="en-US" sz="1600" dirty="0" err="1"/>
              <a:t>ど</a:t>
            </a:r>
            <a:r>
              <a:rPr kumimoji="1" lang="ja-JP" altLang="en-US" sz="1600" dirty="0"/>
              <a:t>ー</a:t>
            </a:r>
            <a:r>
              <a:rPr kumimoji="1" lang="ja-JP" altLang="en-US" sz="1600" dirty="0" err="1"/>
              <a:t>ざ</a:t>
            </a:r>
            <a:r>
              <a:rPr kumimoji="1" lang="ja-JP" altLang="en-US" sz="1600" dirty="0"/>
              <a:t>ーです。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プレイヤーは画面クリックで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キャンディーを撃つことができ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下の穴にキャンディーを</a:t>
            </a:r>
            <a:r>
              <a:rPr kumimoji="1" lang="ja-JP" altLang="en-US" sz="1600" dirty="0"/>
              <a:t>落とすことでスコアが加算されます。</a:t>
            </a:r>
            <a:endParaRPr kumimoji="1" lang="en-US" altLang="ja-JP" sz="16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CC82D17-4F1E-4F70-82FD-6AAF1169F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91" y="1128325"/>
            <a:ext cx="3335449" cy="220987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C77B02C-88F7-4486-AE2B-1CB24F2B8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66" y="1128325"/>
            <a:ext cx="3444443" cy="220987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0AA96BA-E0A5-4DB2-9FAD-262AE15D2E5C}"/>
              </a:ext>
            </a:extLst>
          </p:cNvPr>
          <p:cNvSpPr/>
          <p:nvPr/>
        </p:nvSpPr>
        <p:spPr>
          <a:xfrm>
            <a:off x="9057922" y="5648333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EAABEF3-4EEA-445E-8B6C-A89FB6530EAF}"/>
              </a:ext>
            </a:extLst>
          </p:cNvPr>
          <p:cNvSpPr txBox="1"/>
          <p:nvPr/>
        </p:nvSpPr>
        <p:spPr>
          <a:xfrm>
            <a:off x="10336086" y="5656571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年後期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 err="1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C#Script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 err="1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UnityEngine</a:t>
            </a:r>
            <a:endParaRPr lang="ja-JP" altLang="en-US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282EF5B-CA17-4336-8931-9124CC59EB9D}"/>
              </a:ext>
            </a:extLst>
          </p:cNvPr>
          <p:cNvSpPr txBox="1"/>
          <p:nvPr/>
        </p:nvSpPr>
        <p:spPr>
          <a:xfrm>
            <a:off x="9057921" y="5648332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536066B-8BF0-44B6-A358-F9BD4FE28EC2}"/>
              </a:ext>
            </a:extLst>
          </p:cNvPr>
          <p:cNvSpPr/>
          <p:nvPr/>
        </p:nvSpPr>
        <p:spPr>
          <a:xfrm>
            <a:off x="528805" y="5640094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8552E10-73ED-46DF-B5B4-F969C6F722B5}"/>
              </a:ext>
            </a:extLst>
          </p:cNvPr>
          <p:cNvSpPr txBox="1"/>
          <p:nvPr/>
        </p:nvSpPr>
        <p:spPr>
          <a:xfrm>
            <a:off x="1806969" y="5648332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年後期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 err="1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C#Script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 err="1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UnityEngine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AD61C7C-9765-4E07-990B-FFAFB4E3A846}"/>
              </a:ext>
            </a:extLst>
          </p:cNvPr>
          <p:cNvSpPr txBox="1"/>
          <p:nvPr/>
        </p:nvSpPr>
        <p:spPr>
          <a:xfrm>
            <a:off x="528804" y="5640093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140502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0" y="-65225"/>
            <a:ext cx="228139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３年次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1ED1C54-90ED-4746-86B1-EFC28A39C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21" y="1169291"/>
            <a:ext cx="1556389" cy="209721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962BCA-F998-4737-85EB-D565DD99DDA7}"/>
              </a:ext>
            </a:extLst>
          </p:cNvPr>
          <p:cNvSpPr txBox="1"/>
          <p:nvPr/>
        </p:nvSpPr>
        <p:spPr>
          <a:xfrm>
            <a:off x="636722" y="3876094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年次</a:t>
            </a:r>
            <a:r>
              <a:rPr kumimoji="1" lang="en-US" altLang="ja-JP" dirty="0"/>
              <a:t>1</a:t>
            </a:r>
            <a:r>
              <a:rPr kumimoji="1" lang="ja-JP" altLang="en-US" dirty="0"/>
              <a:t>作品目</a:t>
            </a:r>
            <a:endParaRPr kumimoji="1" lang="en-US" altLang="ja-JP" dirty="0"/>
          </a:p>
          <a:p>
            <a:pPr algn="ctr"/>
            <a:r>
              <a:rPr lang="ja-JP" altLang="en-US" dirty="0"/>
              <a:t>テトリスです。</a:t>
            </a:r>
            <a:endParaRPr lang="en-US" altLang="ja-JP" dirty="0"/>
          </a:p>
          <a:p>
            <a:pPr algn="ctr"/>
            <a:r>
              <a:rPr kumimoji="1" lang="ja-JP" altLang="en-US" dirty="0"/>
              <a:t>上からランダムな順番で落ちてくる</a:t>
            </a:r>
            <a:endParaRPr kumimoji="1" lang="en-US" altLang="ja-JP" dirty="0"/>
          </a:p>
          <a:p>
            <a:pPr algn="ctr"/>
            <a:r>
              <a:rPr lang="ja-JP" altLang="en-US" dirty="0"/>
              <a:t>ミノを並べて横一列が揃ったら</a:t>
            </a:r>
            <a:endParaRPr lang="en-US" altLang="ja-JP" dirty="0"/>
          </a:p>
          <a:p>
            <a:pPr algn="ctr"/>
            <a:r>
              <a:rPr kumimoji="1" lang="ja-JP" altLang="en-US" dirty="0"/>
              <a:t>消えるという一般的なものです。</a:t>
            </a:r>
            <a:endParaRPr kumimoji="1"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3159ABB-3C1A-4A4A-998D-75A51C864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76" y="1076842"/>
            <a:ext cx="3691164" cy="231284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A5A1A4C-B0C6-44E7-B10C-44BB88493D9D}"/>
              </a:ext>
            </a:extLst>
          </p:cNvPr>
          <p:cNvSpPr txBox="1"/>
          <p:nvPr/>
        </p:nvSpPr>
        <p:spPr>
          <a:xfrm>
            <a:off x="7119165" y="3876094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年次</a:t>
            </a:r>
            <a:r>
              <a:rPr kumimoji="1" lang="en-US" altLang="ja-JP" dirty="0"/>
              <a:t>2</a:t>
            </a:r>
            <a:r>
              <a:rPr kumimoji="1" lang="ja-JP" altLang="en-US" dirty="0"/>
              <a:t>作品目</a:t>
            </a:r>
            <a:endParaRPr kumimoji="1" lang="en-US" altLang="ja-JP" dirty="0"/>
          </a:p>
          <a:p>
            <a:pPr algn="ctr"/>
            <a:r>
              <a:rPr lang="ja-JP" altLang="en-US" dirty="0"/>
              <a:t>倉庫番です。</a:t>
            </a:r>
            <a:endParaRPr lang="en-US" altLang="ja-JP" dirty="0"/>
          </a:p>
          <a:p>
            <a:pPr algn="ctr"/>
            <a:r>
              <a:rPr kumimoji="1" lang="ja-JP" altLang="en-US" dirty="0"/>
              <a:t>プレイヤー</a:t>
            </a:r>
            <a:r>
              <a:rPr lang="ja-JP" altLang="en-US" dirty="0"/>
              <a:t>が</a:t>
            </a:r>
            <a:r>
              <a:rPr kumimoji="1" lang="ja-JP" altLang="en-US" dirty="0"/>
              <a:t>マス目を移動し</a:t>
            </a:r>
            <a:endParaRPr kumimoji="1" lang="en-US" altLang="ja-JP" dirty="0"/>
          </a:p>
          <a:p>
            <a:pPr algn="ctr"/>
            <a:r>
              <a:rPr lang="ja-JP" altLang="en-US" dirty="0"/>
              <a:t>荷物を目標地点にすべて運んだら</a:t>
            </a:r>
            <a:endParaRPr lang="en-US" altLang="ja-JP" dirty="0"/>
          </a:p>
          <a:p>
            <a:pPr algn="ctr"/>
            <a:r>
              <a:rPr lang="ja-JP" altLang="en-US" dirty="0"/>
              <a:t>クリアというものです。</a:t>
            </a:r>
            <a:endParaRPr lang="en-US" altLang="ja-JP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DC3044E-5990-4D2C-8D75-78CB3276CC23}"/>
              </a:ext>
            </a:extLst>
          </p:cNvPr>
          <p:cNvSpPr/>
          <p:nvPr/>
        </p:nvSpPr>
        <p:spPr>
          <a:xfrm>
            <a:off x="9033420" y="5646382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9AF293-F6C0-415A-B714-D8B04F7593A5}"/>
              </a:ext>
            </a:extLst>
          </p:cNvPr>
          <p:cNvSpPr txBox="1"/>
          <p:nvPr/>
        </p:nvSpPr>
        <p:spPr>
          <a:xfrm>
            <a:off x="10311584" y="5654620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C++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F6DA5C5-92E3-4013-82ED-1382AAA795BE}"/>
              </a:ext>
            </a:extLst>
          </p:cNvPr>
          <p:cNvSpPr txBox="1"/>
          <p:nvPr/>
        </p:nvSpPr>
        <p:spPr>
          <a:xfrm>
            <a:off x="9033419" y="5646381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EE2747B-B157-446A-90CA-A8A44B844327}"/>
              </a:ext>
            </a:extLst>
          </p:cNvPr>
          <p:cNvSpPr/>
          <p:nvPr/>
        </p:nvSpPr>
        <p:spPr>
          <a:xfrm>
            <a:off x="528805" y="5654621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15C1B1B-87A2-4097-9324-3A4DD3DB2512}"/>
              </a:ext>
            </a:extLst>
          </p:cNvPr>
          <p:cNvSpPr txBox="1"/>
          <p:nvPr/>
        </p:nvSpPr>
        <p:spPr>
          <a:xfrm>
            <a:off x="1806969" y="5662859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C++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FFF7080-EA49-4F90-B339-FBD1C252595B}"/>
              </a:ext>
            </a:extLst>
          </p:cNvPr>
          <p:cNvSpPr txBox="1"/>
          <p:nvPr/>
        </p:nvSpPr>
        <p:spPr>
          <a:xfrm>
            <a:off x="528804" y="5654620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3313473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9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836308" y="3865988"/>
            <a:ext cx="410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年次</a:t>
            </a:r>
            <a:r>
              <a:rPr lang="en-US" altLang="ja-JP" dirty="0"/>
              <a:t>3</a:t>
            </a:r>
            <a:r>
              <a:rPr kumimoji="1" lang="ja-JP" altLang="en-US" dirty="0"/>
              <a:t>作品目</a:t>
            </a:r>
            <a:endParaRPr kumimoji="1" lang="en-US" altLang="ja-JP" dirty="0"/>
          </a:p>
          <a:p>
            <a:pPr algn="ctr"/>
            <a:r>
              <a:rPr lang="en-US" altLang="ja-JP" dirty="0"/>
              <a:t>3D</a:t>
            </a:r>
            <a:r>
              <a:rPr lang="ja-JP" altLang="en-US" dirty="0"/>
              <a:t>シューティングです。</a:t>
            </a:r>
            <a:endParaRPr lang="en-US" altLang="ja-JP" dirty="0"/>
          </a:p>
          <a:p>
            <a:pPr algn="ctr"/>
            <a:r>
              <a:rPr kumimoji="1" lang="ja-JP" altLang="en-US" dirty="0"/>
              <a:t>クォータニオンを用いたモデル制御に</a:t>
            </a:r>
            <a:endParaRPr kumimoji="1" lang="en-US" altLang="ja-JP" dirty="0"/>
          </a:p>
          <a:p>
            <a:pPr algn="ctr"/>
            <a:r>
              <a:rPr lang="ja-JP" altLang="en-US" dirty="0"/>
              <a:t>力を入れています。</a:t>
            </a:r>
            <a:endParaRPr kumimoji="1" lang="en-US" altLang="ja-JP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AE1309-1E87-4FE1-8870-3CBCF72EAB89}"/>
              </a:ext>
            </a:extLst>
          </p:cNvPr>
          <p:cNvSpPr txBox="1"/>
          <p:nvPr/>
        </p:nvSpPr>
        <p:spPr>
          <a:xfrm>
            <a:off x="7398227" y="3845776"/>
            <a:ext cx="38779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3</a:t>
            </a:r>
            <a:r>
              <a:rPr lang="ja-JP" altLang="en-US" dirty="0"/>
              <a:t>年次</a:t>
            </a:r>
            <a:r>
              <a:rPr lang="en-US" altLang="ja-JP" dirty="0"/>
              <a:t>4</a:t>
            </a:r>
            <a:r>
              <a:rPr lang="ja-JP" altLang="en-US" dirty="0"/>
              <a:t>作品目</a:t>
            </a:r>
            <a:endParaRPr lang="en-US" altLang="ja-JP" dirty="0"/>
          </a:p>
          <a:p>
            <a:pPr algn="ctr"/>
            <a:r>
              <a:rPr kumimoji="1" lang="en-US" altLang="ja-JP" dirty="0"/>
              <a:t>3D</a:t>
            </a:r>
            <a:r>
              <a:rPr kumimoji="1" lang="ja-JP" altLang="en-US" dirty="0"/>
              <a:t>アクションです。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各足場ごとで違う重力の方向に</a:t>
            </a:r>
            <a:endParaRPr kumimoji="1" lang="en-US" altLang="ja-JP" dirty="0"/>
          </a:p>
          <a:p>
            <a:pPr algn="ctr"/>
            <a:r>
              <a:rPr lang="ja-JP" altLang="en-US" dirty="0"/>
              <a:t>合わせて、カメラやキャラクターが</a:t>
            </a:r>
            <a:endParaRPr lang="en-US" altLang="ja-JP" dirty="0"/>
          </a:p>
          <a:p>
            <a:pPr algn="ctr"/>
            <a:r>
              <a:rPr kumimoji="1" lang="ja-JP" altLang="en-US" dirty="0"/>
              <a:t>動きます。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605848" y="-65225"/>
            <a:ext cx="298030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数学作品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4B9894B-442F-460C-96EC-DF3EF365B218}"/>
              </a:ext>
            </a:extLst>
          </p:cNvPr>
          <p:cNvSpPr/>
          <p:nvPr/>
        </p:nvSpPr>
        <p:spPr>
          <a:xfrm>
            <a:off x="9048398" y="5648334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08DA20A-D542-4209-A79B-EC05FD1C628C}"/>
              </a:ext>
            </a:extLst>
          </p:cNvPr>
          <p:cNvSpPr txBox="1"/>
          <p:nvPr/>
        </p:nvSpPr>
        <p:spPr>
          <a:xfrm>
            <a:off x="10326562" y="5656572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年後期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C++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212CCFB-37F8-4EAC-A175-87D32743A8CB}"/>
              </a:ext>
            </a:extLst>
          </p:cNvPr>
          <p:cNvSpPr txBox="1"/>
          <p:nvPr/>
        </p:nvSpPr>
        <p:spPr>
          <a:xfrm>
            <a:off x="9048397" y="5648333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C31BB6-E604-41AA-B590-3C67CB8A5B8B}"/>
              </a:ext>
            </a:extLst>
          </p:cNvPr>
          <p:cNvSpPr/>
          <p:nvPr/>
        </p:nvSpPr>
        <p:spPr>
          <a:xfrm>
            <a:off x="528805" y="5654621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3DA77D-C186-4D5A-B29A-2BBB94D5859F}"/>
              </a:ext>
            </a:extLst>
          </p:cNvPr>
          <p:cNvSpPr txBox="1"/>
          <p:nvPr/>
        </p:nvSpPr>
        <p:spPr>
          <a:xfrm>
            <a:off x="1806969" y="5662859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年後期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C++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434880B-ACD2-435A-8DC3-640F56AEC9A4}"/>
              </a:ext>
            </a:extLst>
          </p:cNvPr>
          <p:cNvSpPr txBox="1"/>
          <p:nvPr/>
        </p:nvSpPr>
        <p:spPr>
          <a:xfrm>
            <a:off x="528804" y="5654620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192725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4" y="3663874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63874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1408982" y="3737594"/>
            <a:ext cx="27462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/>
              <a:t>3</a:t>
            </a:r>
            <a:r>
              <a:rPr lang="ja-JP" altLang="en-US" sz="1600" dirty="0"/>
              <a:t>年次の前期に作成した</a:t>
            </a:r>
            <a:endParaRPr lang="en-US" altLang="ja-JP" sz="1600" dirty="0"/>
          </a:p>
          <a:p>
            <a:pPr algn="ctr"/>
            <a:r>
              <a:rPr kumimoji="1" lang="en-US" altLang="ja-JP" sz="1600" dirty="0"/>
              <a:t>Unreal Engine</a:t>
            </a:r>
            <a:r>
              <a:rPr kumimoji="1" lang="ja-JP" altLang="en-US" sz="1600" dirty="0"/>
              <a:t>４を使用した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テストプロジェクトです。</a:t>
            </a:r>
            <a:endParaRPr lang="en-US" altLang="ja-JP" sz="1600" dirty="0"/>
          </a:p>
          <a:p>
            <a:pPr algn="ctr"/>
            <a:r>
              <a:rPr lang="ja-JP" altLang="en-US" sz="1600" dirty="0"/>
              <a:t>モデルの透過や</a:t>
            </a:r>
            <a:endParaRPr lang="en-US" altLang="ja-JP" sz="1600" dirty="0"/>
          </a:p>
          <a:p>
            <a:pPr algn="ctr"/>
            <a:r>
              <a:rPr lang="ja-JP" altLang="en-US" sz="1600" dirty="0"/>
              <a:t>トレイル処理をしたり。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画面割れを</a:t>
            </a:r>
            <a:r>
              <a:rPr kumimoji="1" lang="en-US" altLang="ja-JP" sz="1600" dirty="0"/>
              <a:t>UV</a:t>
            </a:r>
            <a:r>
              <a:rPr kumimoji="1" lang="ja-JP" altLang="en-US" sz="1600" dirty="0"/>
              <a:t>マッピングで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表現したりしています。</a:t>
            </a:r>
            <a:endParaRPr kumimoji="1" lang="en-US" altLang="ja-JP" sz="16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AE1309-1E87-4FE1-8870-3CBCF72EAB89}"/>
              </a:ext>
            </a:extLst>
          </p:cNvPr>
          <p:cNvSpPr txBox="1"/>
          <p:nvPr/>
        </p:nvSpPr>
        <p:spPr>
          <a:xfrm>
            <a:off x="7428156" y="3737594"/>
            <a:ext cx="3672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学内コンテストに応募した作品の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担当個所であるプレイヤーの飛行、</a:t>
            </a:r>
            <a:endParaRPr lang="en-US" altLang="ja-JP" sz="1600" dirty="0"/>
          </a:p>
          <a:p>
            <a:pPr algn="ctr"/>
            <a:r>
              <a:rPr lang="ja-JP" altLang="en-US" sz="1600" dirty="0"/>
              <a:t>武器切り替え、ダメージ、</a:t>
            </a:r>
            <a:endParaRPr lang="en-US" altLang="ja-JP" sz="1600" dirty="0"/>
          </a:p>
          <a:p>
            <a:pPr algn="ctr"/>
            <a:r>
              <a:rPr lang="ja-JP" altLang="en-US" sz="1600" dirty="0"/>
              <a:t>飛行時のエネルギー管理を</a:t>
            </a:r>
            <a:endParaRPr lang="en-US" altLang="ja-JP" sz="1600" dirty="0"/>
          </a:p>
          <a:p>
            <a:pPr algn="ctr"/>
            <a:r>
              <a:rPr lang="ja-JP" altLang="en-US" sz="1600" dirty="0"/>
              <a:t>チェックするためのテストデモです。</a:t>
            </a:r>
            <a:endParaRPr lang="en-US" altLang="ja-JP" sz="1600" dirty="0"/>
          </a:p>
          <a:p>
            <a:pPr algn="ctr"/>
            <a:r>
              <a:rPr lang="ja-JP" altLang="en-US" sz="1600" dirty="0"/>
              <a:t>ジャンプした後、飛行モードに</a:t>
            </a:r>
            <a:endParaRPr lang="en-US" altLang="ja-JP" sz="1600" dirty="0"/>
          </a:p>
          <a:p>
            <a:pPr algn="ctr"/>
            <a:r>
              <a:rPr lang="ja-JP" altLang="en-US" sz="1600" dirty="0"/>
              <a:t>移行する処理に時間をかけました。</a:t>
            </a:r>
            <a:endParaRPr lang="en-US" altLang="ja-JP" sz="1600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0" y="-65225"/>
            <a:ext cx="228139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３年次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7017CDA-3684-49ED-B662-4DF0302C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4" y="1332406"/>
            <a:ext cx="3780064" cy="18017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818EF52-2650-4E23-9C1C-217026F8B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218" y="1186741"/>
            <a:ext cx="2366679" cy="2093042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3E8C903-E229-4339-A968-594E0A314DDB}"/>
              </a:ext>
            </a:extLst>
          </p:cNvPr>
          <p:cNvSpPr/>
          <p:nvPr/>
        </p:nvSpPr>
        <p:spPr>
          <a:xfrm>
            <a:off x="9018919" y="5662053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F378B99-D823-45BC-8702-EEEA30511250}"/>
              </a:ext>
            </a:extLst>
          </p:cNvPr>
          <p:cNvSpPr txBox="1"/>
          <p:nvPr/>
        </p:nvSpPr>
        <p:spPr>
          <a:xfrm>
            <a:off x="10297083" y="5670291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ブループリント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Unreal Engine4</a:t>
            </a:r>
            <a:endParaRPr lang="ja-JP" altLang="en-US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02BA619-7296-4F74-98B8-8EEB95DA6087}"/>
              </a:ext>
            </a:extLst>
          </p:cNvPr>
          <p:cNvSpPr txBox="1"/>
          <p:nvPr/>
        </p:nvSpPr>
        <p:spPr>
          <a:xfrm>
            <a:off x="9018918" y="5662052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使用エンジン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D45AF4C-535B-491F-A331-910D3A7D295C}"/>
              </a:ext>
            </a:extLst>
          </p:cNvPr>
          <p:cNvSpPr/>
          <p:nvPr/>
        </p:nvSpPr>
        <p:spPr>
          <a:xfrm>
            <a:off x="528805" y="5646368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DB2188-99E6-4986-8465-91E7465A95D8}"/>
              </a:ext>
            </a:extLst>
          </p:cNvPr>
          <p:cNvSpPr txBox="1"/>
          <p:nvPr/>
        </p:nvSpPr>
        <p:spPr>
          <a:xfrm>
            <a:off x="1806969" y="5654606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ブループリント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Unreal Engine4</a:t>
            </a:r>
            <a:endParaRPr lang="ja-JP" altLang="en-US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7FA57DF-562C-4AB7-87F2-8B2B8953BBFF}"/>
              </a:ext>
            </a:extLst>
          </p:cNvPr>
          <p:cNvSpPr txBox="1"/>
          <p:nvPr/>
        </p:nvSpPr>
        <p:spPr>
          <a:xfrm>
            <a:off x="528804" y="5646367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使用エンジン</a:t>
            </a:r>
          </a:p>
        </p:txBody>
      </p:sp>
    </p:spTree>
    <p:extLst>
      <p:ext uri="{BB962C8B-B14F-4D97-AF65-F5344CB8AC3E}">
        <p14:creationId xmlns:p14="http://schemas.microsoft.com/office/powerpoint/2010/main" val="285045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EB6BB-F924-475D-8E06-BD8BAAA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5576"/>
            <a:ext cx="9144000" cy="1642495"/>
          </a:xfrm>
        </p:spPr>
        <p:txBody>
          <a:bodyPr>
            <a:normAutofit/>
          </a:bodyPr>
          <a:lstStyle/>
          <a:p>
            <a:r>
              <a:rPr kumimoji="1"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数学作品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065325-A33D-487A-B7F5-4E09BED50FB5}"/>
              </a:ext>
            </a:extLst>
          </p:cNvPr>
          <p:cNvSpPr/>
          <p:nvPr/>
        </p:nvSpPr>
        <p:spPr>
          <a:xfrm>
            <a:off x="-166978" y="-473103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B99CB9-A9D6-4963-A7A4-23970D43A979}"/>
              </a:ext>
            </a:extLst>
          </p:cNvPr>
          <p:cNvSpPr/>
          <p:nvPr/>
        </p:nvSpPr>
        <p:spPr>
          <a:xfrm>
            <a:off x="-166977" y="6384897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92175F-0053-4132-AB12-F2D0FB6E088B}"/>
              </a:ext>
            </a:extLst>
          </p:cNvPr>
          <p:cNvSpPr/>
          <p:nvPr/>
        </p:nvSpPr>
        <p:spPr>
          <a:xfrm>
            <a:off x="-292354" y="734786"/>
            <a:ext cx="12964886" cy="540407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907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707838" y="2184433"/>
            <a:ext cx="4506623" cy="238365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905050" y="2364938"/>
            <a:ext cx="4130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全て</a:t>
            </a:r>
            <a:r>
              <a:rPr kumimoji="1" lang="en-US" altLang="ja-JP" dirty="0"/>
              <a:t>2D</a:t>
            </a:r>
            <a:r>
              <a:rPr kumimoji="1" lang="ja-JP" altLang="en-US" dirty="0"/>
              <a:t>でレンダリングしています。</a:t>
            </a:r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r>
              <a:rPr kumimoji="1" lang="ja-JP" altLang="en-US" dirty="0"/>
              <a:t>視点からの視線ベクトルで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球の反射</a:t>
            </a:r>
            <a:r>
              <a:rPr lang="ja-JP" altLang="en-US" dirty="0"/>
              <a:t>や地面の反射、</a:t>
            </a:r>
            <a:endParaRPr lang="en-US" altLang="ja-JP" dirty="0"/>
          </a:p>
          <a:p>
            <a:pPr algn="ctr"/>
            <a:r>
              <a:rPr lang="ja-JP" altLang="en-US" dirty="0"/>
              <a:t>丸みを表現しており、</a:t>
            </a:r>
            <a:endParaRPr lang="en-US" altLang="ja-JP" dirty="0"/>
          </a:p>
          <a:p>
            <a:pPr algn="ctr"/>
            <a:r>
              <a:rPr kumimoji="1" lang="ja-JP" altLang="en-US" dirty="0"/>
              <a:t>光点からの光ベクトルで、</a:t>
            </a:r>
            <a:endParaRPr kumimoji="1" lang="en-US" altLang="ja-JP" dirty="0"/>
          </a:p>
          <a:p>
            <a:pPr algn="ctr"/>
            <a:r>
              <a:rPr lang="ja-JP" altLang="en-US" dirty="0"/>
              <a:t>地面に影を描画しています。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605848" y="-65225"/>
            <a:ext cx="298030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数学作品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16717C7-62A0-4717-B2FF-18544134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089" y="1090263"/>
            <a:ext cx="3076937" cy="2286000"/>
          </a:xfrm>
          <a:prstGeom prst="rect">
            <a:avLst/>
          </a:prstGeom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5156B200-BA0E-48C6-9B8B-D0B6884D02A6}"/>
              </a:ext>
            </a:extLst>
          </p:cNvPr>
          <p:cNvSpPr/>
          <p:nvPr/>
        </p:nvSpPr>
        <p:spPr>
          <a:xfrm>
            <a:off x="9022241" y="402817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232A175-042D-44C2-A727-32C8C363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23" y="5043875"/>
            <a:ext cx="2023668" cy="113188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975E59BA-B6B1-488E-8779-08096043A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23" y="3839632"/>
            <a:ext cx="2023668" cy="739793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09CC8E5-931D-47B9-BED8-26B8C941A75D}"/>
              </a:ext>
            </a:extLst>
          </p:cNvPr>
          <p:cNvSpPr/>
          <p:nvPr/>
        </p:nvSpPr>
        <p:spPr>
          <a:xfrm>
            <a:off x="1718925" y="5262517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E318F8F-86FD-4199-9D72-36349A8DC209}"/>
              </a:ext>
            </a:extLst>
          </p:cNvPr>
          <p:cNvSpPr txBox="1"/>
          <p:nvPr/>
        </p:nvSpPr>
        <p:spPr>
          <a:xfrm>
            <a:off x="2997089" y="5270755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年後期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C++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BBDBF2E-AD9F-47F0-9BAA-0A3A8FAA9F84}"/>
              </a:ext>
            </a:extLst>
          </p:cNvPr>
          <p:cNvSpPr txBox="1"/>
          <p:nvPr/>
        </p:nvSpPr>
        <p:spPr>
          <a:xfrm>
            <a:off x="1718924" y="5262516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BF35A75-EE59-4A48-8DE5-A5B413BB5B7A}"/>
              </a:ext>
            </a:extLst>
          </p:cNvPr>
          <p:cNvSpPr txBox="1"/>
          <p:nvPr/>
        </p:nvSpPr>
        <p:spPr>
          <a:xfrm>
            <a:off x="836652" y="1218523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レイトレーシング</a:t>
            </a:r>
          </a:p>
        </p:txBody>
      </p:sp>
    </p:spTree>
    <p:extLst>
      <p:ext uri="{BB962C8B-B14F-4D97-AF65-F5344CB8AC3E}">
        <p14:creationId xmlns:p14="http://schemas.microsoft.com/office/powerpoint/2010/main" val="234913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楕円 17">
            <a:extLst>
              <a:ext uri="{FF2B5EF4-FFF2-40B4-BE49-F238E27FC236}">
                <a16:creationId xmlns:a16="http://schemas.microsoft.com/office/drawing/2014/main" id="{3490CA1C-43B5-43EE-8C05-10F406870D1A}"/>
              </a:ext>
            </a:extLst>
          </p:cNvPr>
          <p:cNvSpPr/>
          <p:nvPr/>
        </p:nvSpPr>
        <p:spPr>
          <a:xfrm>
            <a:off x="572243" y="785527"/>
            <a:ext cx="4565070" cy="1309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03" y="858105"/>
            <a:ext cx="4171950" cy="1325563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力を入れた作品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7900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B9399D4-399B-47B5-8730-2184D13E8553}"/>
              </a:ext>
            </a:extLst>
          </p:cNvPr>
          <p:cNvSpPr/>
          <p:nvPr/>
        </p:nvSpPr>
        <p:spPr>
          <a:xfrm>
            <a:off x="709384" y="5155998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 tooltip="https://youtu.be/mdxvfkicrak"/>
              </a:rPr>
              <a:t>https://youtu.be/mDXvFKIcrak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AF946D-7894-4357-8BE5-D966BF6F2453}"/>
              </a:ext>
            </a:extLst>
          </p:cNvPr>
          <p:cNvSpPr txBox="1"/>
          <p:nvPr/>
        </p:nvSpPr>
        <p:spPr>
          <a:xfrm>
            <a:off x="709384" y="2413122"/>
            <a:ext cx="4290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年次に</a:t>
            </a:r>
            <a:r>
              <a:rPr kumimoji="1" lang="ja-JP" altLang="en-US" dirty="0" err="1"/>
              <a:t>ぷち</a:t>
            </a:r>
            <a:r>
              <a:rPr kumimoji="1" lang="ja-JP" altLang="en-US" dirty="0"/>
              <a:t>コンに出す予定で制作した</a:t>
            </a:r>
            <a:endParaRPr kumimoji="1" lang="en-US" altLang="ja-JP" dirty="0"/>
          </a:p>
          <a:p>
            <a:pPr algn="ctr"/>
            <a:r>
              <a:rPr lang="en-US" altLang="ja-JP" dirty="0"/>
              <a:t>3DTPS</a:t>
            </a:r>
            <a:r>
              <a:rPr lang="ja-JP" altLang="en-US" dirty="0"/>
              <a:t>ゲームです。</a:t>
            </a:r>
            <a:endParaRPr lang="en-US" altLang="ja-JP" dirty="0"/>
          </a:p>
          <a:p>
            <a:pPr algn="ctr"/>
            <a:r>
              <a:rPr kumimoji="1" lang="ja-JP" altLang="en-US" dirty="0"/>
              <a:t>フィールドに、同じ順路で周回する敵や、自由に動き回る敵を配置したり。</a:t>
            </a:r>
            <a:endParaRPr kumimoji="1" lang="en-US" altLang="ja-JP" dirty="0"/>
          </a:p>
          <a:p>
            <a:pPr algn="ctr"/>
            <a:r>
              <a:rPr lang="ja-JP" altLang="en-US" dirty="0"/>
              <a:t>プレイヤーのボーンに武器をアタッチしたり、色々なことに挑戦しています。</a:t>
            </a:r>
            <a:endParaRPr kumimoji="1"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D81362D-6A99-4CAF-8A2D-F1336D86D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98" y="4345394"/>
            <a:ext cx="1771429" cy="1771429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0FD0E86-F3C4-49A2-817B-01B51A36F828}"/>
              </a:ext>
            </a:extLst>
          </p:cNvPr>
          <p:cNvSpPr/>
          <p:nvPr/>
        </p:nvSpPr>
        <p:spPr>
          <a:xfrm>
            <a:off x="1815070" y="552533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音が出ます。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A9C9D59-186F-433E-83CE-56B11FDDB230}"/>
              </a:ext>
            </a:extLst>
          </p:cNvPr>
          <p:cNvSpPr/>
          <p:nvPr/>
        </p:nvSpPr>
        <p:spPr>
          <a:xfrm>
            <a:off x="709384" y="2413122"/>
            <a:ext cx="4171950" cy="175432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FC10B35-25E5-4B5E-AD86-91C18858A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93" y="934507"/>
            <a:ext cx="5279004" cy="3604218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0625F80-F509-467B-920B-8C8251266DA6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1C13252-BE22-4112-82A8-277DB07C0A7B}"/>
              </a:ext>
            </a:extLst>
          </p:cNvPr>
          <p:cNvSpPr/>
          <p:nvPr/>
        </p:nvSpPr>
        <p:spPr>
          <a:xfrm>
            <a:off x="7842342" y="4641561"/>
            <a:ext cx="3344041" cy="1225427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284092-128B-4D19-89E1-A12178C8F94D}"/>
              </a:ext>
            </a:extLst>
          </p:cNvPr>
          <p:cNvSpPr txBox="1"/>
          <p:nvPr/>
        </p:nvSpPr>
        <p:spPr>
          <a:xfrm>
            <a:off x="9568405" y="4649800"/>
            <a:ext cx="1592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PC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Unreal Engine4</a:t>
            </a:r>
          </a:p>
          <a:p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ブループリント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2D86AA-CB5A-4814-AFA5-5C62B500BD05}"/>
              </a:ext>
            </a:extLst>
          </p:cNvPr>
          <p:cNvSpPr txBox="1"/>
          <p:nvPr/>
        </p:nvSpPr>
        <p:spPr>
          <a:xfrm>
            <a:off x="7858602" y="4641561"/>
            <a:ext cx="1693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プラットフォーム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使用エンジン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制作人数</a:t>
            </a:r>
          </a:p>
        </p:txBody>
      </p:sp>
    </p:spTree>
    <p:extLst>
      <p:ext uri="{BB962C8B-B14F-4D97-AF65-F5344CB8AC3E}">
        <p14:creationId xmlns:p14="http://schemas.microsoft.com/office/powerpoint/2010/main" val="376752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2112702" y="38760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やったこと</a:t>
            </a:r>
            <a:endParaRPr kumimoji="1" lang="en-US" altLang="ja-JP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AE1309-1E87-4FE1-8870-3CBCF72EAB89}"/>
              </a:ext>
            </a:extLst>
          </p:cNvPr>
          <p:cNvSpPr txBox="1"/>
          <p:nvPr/>
        </p:nvSpPr>
        <p:spPr>
          <a:xfrm>
            <a:off x="8595178" y="38760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やったこと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605848" y="-65225"/>
            <a:ext cx="298030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数学作品</a:t>
            </a:r>
          </a:p>
        </p:txBody>
      </p:sp>
    </p:spTree>
    <p:extLst>
      <p:ext uri="{BB962C8B-B14F-4D97-AF65-F5344CB8AC3E}">
        <p14:creationId xmlns:p14="http://schemas.microsoft.com/office/powerpoint/2010/main" val="585449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EB6BB-F924-475D-8E06-BD8BAAA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5576"/>
            <a:ext cx="9144000" cy="1642495"/>
          </a:xfrm>
        </p:spPr>
        <p:txBody>
          <a:bodyPr>
            <a:normAutofit/>
          </a:bodyPr>
          <a:lstStyle/>
          <a:p>
            <a:r>
              <a:rPr kumimoji="1" lang="en-US" altLang="ja-JP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065325-A33D-487A-B7F5-4E09BED50FB5}"/>
              </a:ext>
            </a:extLst>
          </p:cNvPr>
          <p:cNvSpPr/>
          <p:nvPr/>
        </p:nvSpPr>
        <p:spPr>
          <a:xfrm>
            <a:off x="-166978" y="-473103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B99CB9-A9D6-4963-A7A4-23970D43A979}"/>
              </a:ext>
            </a:extLst>
          </p:cNvPr>
          <p:cNvSpPr/>
          <p:nvPr/>
        </p:nvSpPr>
        <p:spPr>
          <a:xfrm>
            <a:off x="-166977" y="6384897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92175F-0053-4132-AB12-F2D0FB6E088B}"/>
              </a:ext>
            </a:extLst>
          </p:cNvPr>
          <p:cNvSpPr/>
          <p:nvPr/>
        </p:nvSpPr>
        <p:spPr>
          <a:xfrm>
            <a:off x="-292354" y="734786"/>
            <a:ext cx="12964886" cy="540407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45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1E4A6D-1441-465C-AA41-464DBA7F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44" y="2001451"/>
            <a:ext cx="5151664" cy="28879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ja-JP" altLang="en-US" dirty="0"/>
              <a:t>照準ボタンを押すとカメラがプレイヤーに寄り、注視点にマーカーが表示されます。</a:t>
            </a:r>
            <a:r>
              <a:rPr kumimoji="1" lang="ja-JP" altLang="en-US" dirty="0"/>
              <a:t>マーカーを動かすとそれに合わせてキャラクターが動くようにアニメーションをブレンドしています。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ダッシュも同じようにアニメーションのブレンドを行っており、より滑らかに状態が遷移するように組んでいます。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14" y="858105"/>
            <a:ext cx="3365728" cy="1325563"/>
          </a:xfrm>
        </p:spPr>
        <p:txBody>
          <a:bodyPr/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ソース画像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F155AE5-B55B-405B-BD78-09978A8B5EC5}"/>
              </a:ext>
            </a:extLst>
          </p:cNvPr>
          <p:cNvSpPr/>
          <p:nvPr/>
        </p:nvSpPr>
        <p:spPr>
          <a:xfrm>
            <a:off x="278944" y="1857375"/>
            <a:ext cx="5151664" cy="303200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FBCE9F4-89A8-44B5-843D-E6F90C83382D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3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F7CE79-3D71-467C-AC74-45DEF422C673}"/>
              </a:ext>
            </a:extLst>
          </p:cNvPr>
          <p:cNvSpPr/>
          <p:nvPr/>
        </p:nvSpPr>
        <p:spPr>
          <a:xfrm>
            <a:off x="320280" y="2419350"/>
            <a:ext cx="5566170" cy="91010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1E4A6D-1441-465C-AA41-464DBA7F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80" y="1774434"/>
            <a:ext cx="54423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dirty="0"/>
              <a:t>敵には順路型と自由型の</a:t>
            </a:r>
            <a:r>
              <a:rPr lang="en-US" altLang="ja-JP" sz="2000" dirty="0"/>
              <a:t>2</a:t>
            </a:r>
            <a:r>
              <a:rPr lang="ja-JP" altLang="en-US" sz="2000" dirty="0"/>
              <a:t>種類の巡回をするものを用意しています。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順路型は、おかれたマーカーの順番にそのマーカーの位置へ移動しながら巡回するものです。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自由形は、自分の周囲の決められた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範囲内に目標を設定し、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その目標に移動するものです。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どちらの敵もプレイヤーを発見すると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追いかけてきますが、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見失って一定時間経つと、元の動作に戻るように作っています。</a:t>
            </a:r>
            <a:endParaRPr lang="en-US" altLang="ja-JP" sz="20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60" y="858105"/>
            <a:ext cx="2655435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敵の挙動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ソース画像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EB2081F-CFC1-4E43-BBC8-CD6FB01A368D}"/>
              </a:ext>
            </a:extLst>
          </p:cNvPr>
          <p:cNvSpPr/>
          <p:nvPr/>
        </p:nvSpPr>
        <p:spPr>
          <a:xfrm>
            <a:off x="320280" y="3429000"/>
            <a:ext cx="5566170" cy="104623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397158B-2187-433E-8AC9-E204DE40A9F7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75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1E4A6D-1441-465C-AA41-464DBA7F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45" y="1910845"/>
            <a:ext cx="5151664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000" dirty="0"/>
              <a:t>よく</a:t>
            </a:r>
            <a:r>
              <a:rPr lang="en-US" altLang="ja-JP" sz="2000" dirty="0"/>
              <a:t>3D</a:t>
            </a:r>
            <a:r>
              <a:rPr lang="ja-JP" altLang="en-US" sz="2000" dirty="0"/>
              <a:t>ゲームで見る、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「段差で足の位置が変わる」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というものを、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気になったので実装してみました。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処理としては、（うんぬんかんぬん）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これにより、両足が段差でそれぞれの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接地面に違和感なく着地させることが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できました。</a:t>
            </a:r>
            <a:r>
              <a:rPr lang="en-US" altLang="ja-JP" sz="2000" dirty="0"/>
              <a:t>(</a:t>
            </a:r>
            <a:r>
              <a:rPr lang="ja-JP" altLang="en-US" sz="2000" dirty="0"/>
              <a:t>処理の内容は仮置き</a:t>
            </a:r>
            <a:r>
              <a:rPr lang="en-US" altLang="ja-JP" sz="2000" dirty="0"/>
              <a:t>)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427" y="753330"/>
            <a:ext cx="2088697" cy="1325563"/>
          </a:xfrm>
        </p:spPr>
        <p:txBody>
          <a:bodyPr/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足回り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ソース画像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EF92BE-CAF9-410B-919D-67E34E6A37D0}"/>
              </a:ext>
            </a:extLst>
          </p:cNvPr>
          <p:cNvSpPr/>
          <p:nvPr/>
        </p:nvSpPr>
        <p:spPr>
          <a:xfrm>
            <a:off x="278945" y="1845177"/>
            <a:ext cx="5151663" cy="41112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33BA9EF-E1F9-48D5-8113-0858C0C5EFC9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45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楕円 17">
            <a:extLst>
              <a:ext uri="{FF2B5EF4-FFF2-40B4-BE49-F238E27FC236}">
                <a16:creationId xmlns:a16="http://schemas.microsoft.com/office/drawing/2014/main" id="{3490CA1C-43B5-43EE-8C05-10F406870D1A}"/>
              </a:ext>
            </a:extLst>
          </p:cNvPr>
          <p:cNvSpPr/>
          <p:nvPr/>
        </p:nvSpPr>
        <p:spPr>
          <a:xfrm>
            <a:off x="572243" y="785527"/>
            <a:ext cx="4565070" cy="1309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03" y="858105"/>
            <a:ext cx="4171950" cy="1325563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力を入れた作品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B9399D4-399B-47B5-8730-2184D13E8553}"/>
              </a:ext>
            </a:extLst>
          </p:cNvPr>
          <p:cNvSpPr/>
          <p:nvPr/>
        </p:nvSpPr>
        <p:spPr>
          <a:xfrm>
            <a:off x="768803" y="510458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URLURLURLURLURLURL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AF946D-7894-4357-8BE5-D966BF6F2453}"/>
              </a:ext>
            </a:extLst>
          </p:cNvPr>
          <p:cNvSpPr txBox="1"/>
          <p:nvPr/>
        </p:nvSpPr>
        <p:spPr>
          <a:xfrm>
            <a:off x="709384" y="2413122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年次に学内コンテスト用に制作した</a:t>
            </a:r>
            <a:endParaRPr kumimoji="1" lang="en-US" altLang="ja-JP" dirty="0"/>
          </a:p>
          <a:p>
            <a:pPr algn="ctr"/>
            <a:r>
              <a:rPr lang="en-US" altLang="ja-JP" dirty="0"/>
              <a:t>3DFPS</a:t>
            </a:r>
            <a:r>
              <a:rPr lang="ja-JP" altLang="en-US" dirty="0"/>
              <a:t>ゲームです。</a:t>
            </a:r>
            <a:endParaRPr lang="en-US" altLang="ja-JP" dirty="0"/>
          </a:p>
          <a:p>
            <a:pPr algn="ctr"/>
            <a:r>
              <a:rPr lang="ja-JP" altLang="en-US" dirty="0"/>
              <a:t>自分の担当個所は、プレイヤー周りで</a:t>
            </a:r>
            <a:endParaRPr lang="en-US" altLang="ja-JP" dirty="0"/>
          </a:p>
          <a:p>
            <a:pPr algn="ctr"/>
            <a:r>
              <a:rPr lang="ja-JP" altLang="en-US" dirty="0"/>
              <a:t>武器切り替え、飛行処理を</a:t>
            </a:r>
            <a:endParaRPr lang="en-US" altLang="ja-JP" dirty="0"/>
          </a:p>
          <a:p>
            <a:pPr algn="ctr"/>
            <a:r>
              <a:rPr lang="ja-JP" altLang="en-US" dirty="0"/>
              <a:t>担当しています。</a:t>
            </a:r>
            <a:endParaRPr lang="en-US" altLang="ja-JP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0FD0E86-F3C4-49A2-817B-01B51A36F828}"/>
              </a:ext>
            </a:extLst>
          </p:cNvPr>
          <p:cNvSpPr/>
          <p:nvPr/>
        </p:nvSpPr>
        <p:spPr>
          <a:xfrm>
            <a:off x="1815070" y="552533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音が出ます。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A9C9D59-186F-433E-83CE-56B11FDDB230}"/>
              </a:ext>
            </a:extLst>
          </p:cNvPr>
          <p:cNvSpPr/>
          <p:nvPr/>
        </p:nvSpPr>
        <p:spPr>
          <a:xfrm>
            <a:off x="709384" y="2413122"/>
            <a:ext cx="4171950" cy="175432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9C247FA-B5AE-45C3-A8F9-6FEB5600DD99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0E418-A2A7-498F-9738-AEC77EE523A3}"/>
              </a:ext>
            </a:extLst>
          </p:cNvPr>
          <p:cNvSpPr/>
          <p:nvPr/>
        </p:nvSpPr>
        <p:spPr>
          <a:xfrm>
            <a:off x="4368300" y="4722642"/>
            <a:ext cx="1276326" cy="123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QRQRQRQRQRQRQRQRQRQRQRQR</a:t>
            </a:r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7CEE124-A932-4069-ABFB-CC19C5E19149}"/>
              </a:ext>
            </a:extLst>
          </p:cNvPr>
          <p:cNvSpPr/>
          <p:nvPr/>
        </p:nvSpPr>
        <p:spPr>
          <a:xfrm>
            <a:off x="7842342" y="4641561"/>
            <a:ext cx="3344041" cy="1225427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077B561-D7A1-4C03-B507-C8B97E40DD53}"/>
              </a:ext>
            </a:extLst>
          </p:cNvPr>
          <p:cNvSpPr txBox="1"/>
          <p:nvPr/>
        </p:nvSpPr>
        <p:spPr>
          <a:xfrm>
            <a:off x="9568405" y="4649800"/>
            <a:ext cx="1592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PC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Unreal Engine4</a:t>
            </a:r>
          </a:p>
          <a:p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ブループリント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4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人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34B03D0-1D51-416B-9DD7-2DDB64FD9DE2}"/>
              </a:ext>
            </a:extLst>
          </p:cNvPr>
          <p:cNvSpPr txBox="1"/>
          <p:nvPr/>
        </p:nvSpPr>
        <p:spPr>
          <a:xfrm>
            <a:off x="7858602" y="4641561"/>
            <a:ext cx="1693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プラットフォーム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使用エンジン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制作人数</a:t>
            </a:r>
          </a:p>
        </p:txBody>
      </p:sp>
    </p:spTree>
    <p:extLst>
      <p:ext uri="{BB962C8B-B14F-4D97-AF65-F5344CB8AC3E}">
        <p14:creationId xmlns:p14="http://schemas.microsoft.com/office/powerpoint/2010/main" val="2670394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856" y="686906"/>
            <a:ext cx="2980646" cy="774501"/>
          </a:xfrm>
        </p:spPr>
        <p:txBody>
          <a:bodyPr/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飛行処理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199A088-48E9-409E-B466-15172AC2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93" y="1082270"/>
            <a:ext cx="5255074" cy="231759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5AA2549-8082-4E3E-B483-AE78B5E32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18" y="3605983"/>
            <a:ext cx="5250949" cy="2199836"/>
          </a:xfrm>
          <a:prstGeom prst="rect">
            <a:avLst/>
          </a:prstGeom>
        </p:spPr>
      </p:pic>
      <p:sp>
        <p:nvSpPr>
          <p:cNvPr id="15" name="フローチャート: 結合子 14">
            <a:extLst>
              <a:ext uri="{FF2B5EF4-FFF2-40B4-BE49-F238E27FC236}">
                <a16:creationId xmlns:a16="http://schemas.microsoft.com/office/drawing/2014/main" id="{3F2BFD95-B8EF-4F06-AE8E-985764066585}"/>
              </a:ext>
            </a:extLst>
          </p:cNvPr>
          <p:cNvSpPr/>
          <p:nvPr/>
        </p:nvSpPr>
        <p:spPr>
          <a:xfrm>
            <a:off x="6199419" y="2012469"/>
            <a:ext cx="457200" cy="45720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ローチャート: 結合子 15">
            <a:extLst>
              <a:ext uri="{FF2B5EF4-FFF2-40B4-BE49-F238E27FC236}">
                <a16:creationId xmlns:a16="http://schemas.microsoft.com/office/drawing/2014/main" id="{C70CA155-3EA0-4047-9D6E-E2C6E93366B3}"/>
              </a:ext>
            </a:extLst>
          </p:cNvPr>
          <p:cNvSpPr/>
          <p:nvPr/>
        </p:nvSpPr>
        <p:spPr>
          <a:xfrm>
            <a:off x="6199419" y="4477301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EBDCFBD-1F2A-4845-93D7-900333C4F525}"/>
              </a:ext>
            </a:extLst>
          </p:cNvPr>
          <p:cNvSpPr/>
          <p:nvPr/>
        </p:nvSpPr>
        <p:spPr>
          <a:xfrm>
            <a:off x="257175" y="1368544"/>
            <a:ext cx="5202008" cy="20313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4604260-B2AA-4DBF-B86A-0ABB697EE050}"/>
              </a:ext>
            </a:extLst>
          </p:cNvPr>
          <p:cNvSpPr txBox="1"/>
          <p:nvPr/>
        </p:nvSpPr>
        <p:spPr>
          <a:xfrm>
            <a:off x="314325" y="1370529"/>
            <a:ext cx="5144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飛行状態に移行させるための処理です。</a:t>
            </a:r>
            <a:endParaRPr kumimoji="1" lang="en-US" altLang="ja-JP" dirty="0"/>
          </a:p>
          <a:p>
            <a:r>
              <a:rPr kumimoji="1" lang="ja-JP" altLang="en-US" dirty="0"/>
              <a:t>プレイヤーから現在の状態を取得し</a:t>
            </a:r>
            <a:endParaRPr kumimoji="1" lang="en-US" altLang="ja-JP" dirty="0"/>
          </a:p>
          <a:p>
            <a:r>
              <a:rPr lang="ja-JP" altLang="en-US" dirty="0"/>
              <a:t>ブランチします。</a:t>
            </a:r>
            <a:endParaRPr lang="en-US" altLang="ja-JP" dirty="0"/>
          </a:p>
          <a:p>
            <a:r>
              <a:rPr kumimoji="1" lang="ja-JP" altLang="en-US" dirty="0"/>
              <a:t>この時、着地状態か落下状態かを判定します。</a:t>
            </a:r>
            <a:endParaRPr kumimoji="1" lang="en-US" altLang="ja-JP" dirty="0"/>
          </a:p>
          <a:p>
            <a:r>
              <a:rPr lang="ja-JP" altLang="en-US" dirty="0"/>
              <a:t>ジャンプボタンを押したとき、着地しているなら通常のジャンプを、落下状態なら飛行状態に移行させるように設計しています。</a:t>
            </a:r>
            <a:endParaRPr kumimoji="1" lang="en-US" altLang="ja-JP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2FA84EA-70E2-4E4A-9FBD-5277D8E1DA84}"/>
              </a:ext>
            </a:extLst>
          </p:cNvPr>
          <p:cNvSpPr/>
          <p:nvPr/>
        </p:nvSpPr>
        <p:spPr>
          <a:xfrm>
            <a:off x="253209" y="3860537"/>
            <a:ext cx="5202008" cy="203132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B841767-DFF1-45BD-AFF2-AF0A6E392D1C}"/>
              </a:ext>
            </a:extLst>
          </p:cNvPr>
          <p:cNvSpPr txBox="1"/>
          <p:nvPr/>
        </p:nvSpPr>
        <p:spPr>
          <a:xfrm>
            <a:off x="314324" y="3860537"/>
            <a:ext cx="51162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飛行状態時の処理です。</a:t>
            </a:r>
            <a:endParaRPr lang="en-US" altLang="ja-JP" dirty="0"/>
          </a:p>
          <a:p>
            <a:r>
              <a:rPr lang="ja-JP" altLang="en-US" dirty="0"/>
              <a:t>飛行状態では、エネルギーを使用して飛ぶという設定があったので、</a:t>
            </a:r>
            <a:endParaRPr lang="en-US" altLang="ja-JP" dirty="0"/>
          </a:p>
          <a:p>
            <a:r>
              <a:rPr lang="ja-JP" altLang="en-US" dirty="0"/>
              <a:t>エネルギーの現在値を取得し、ジャンプボタンを押している間は常に減算し</a:t>
            </a:r>
            <a:endParaRPr lang="en-US" altLang="ja-JP" dirty="0"/>
          </a:p>
          <a:p>
            <a:r>
              <a:rPr lang="en-US" altLang="ja-JP" dirty="0"/>
              <a:t>0</a:t>
            </a:r>
            <a:r>
              <a:rPr lang="ja-JP" altLang="en-US" dirty="0"/>
              <a:t>になるとジャンプをロックし</a:t>
            </a:r>
            <a:endParaRPr lang="en-US" altLang="ja-JP" dirty="0"/>
          </a:p>
          <a:p>
            <a:r>
              <a:rPr lang="ja-JP" altLang="en-US" dirty="0"/>
              <a:t>着地させるというものです。</a:t>
            </a:r>
            <a:endParaRPr lang="en-US" altLang="ja-JP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412195F-32F3-4DED-968F-B302605B228D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58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EB6BB-F924-475D-8E06-BD8BAAA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6242"/>
            <a:ext cx="9144000" cy="1681163"/>
          </a:xfrm>
        </p:spPr>
        <p:txBody>
          <a:bodyPr>
            <a:normAutofit/>
          </a:bodyPr>
          <a:lstStyle/>
          <a:p>
            <a:r>
              <a:rPr kumimoji="1"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授業作品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065325-A33D-487A-B7F5-4E09BED50FB5}"/>
              </a:ext>
            </a:extLst>
          </p:cNvPr>
          <p:cNvSpPr/>
          <p:nvPr/>
        </p:nvSpPr>
        <p:spPr>
          <a:xfrm>
            <a:off x="-166978" y="-473103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B99CB9-A9D6-4963-A7A4-23970D43A979}"/>
              </a:ext>
            </a:extLst>
          </p:cNvPr>
          <p:cNvSpPr/>
          <p:nvPr/>
        </p:nvSpPr>
        <p:spPr>
          <a:xfrm>
            <a:off x="-166977" y="6384897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92175F-0053-4132-AB12-F2D0FB6E088B}"/>
              </a:ext>
            </a:extLst>
          </p:cNvPr>
          <p:cNvSpPr/>
          <p:nvPr/>
        </p:nvSpPr>
        <p:spPr>
          <a:xfrm>
            <a:off x="-292354" y="734786"/>
            <a:ext cx="12964886" cy="540407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06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4" y="3668491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560855" y="3765655"/>
            <a:ext cx="4290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1</a:t>
            </a:r>
            <a:r>
              <a:rPr lang="ja-JP" altLang="en-US" dirty="0"/>
              <a:t>年次の最初に作った</a:t>
            </a:r>
            <a:endParaRPr lang="en-US" altLang="ja-JP" dirty="0"/>
          </a:p>
          <a:p>
            <a:pPr algn="ctr"/>
            <a:r>
              <a:rPr lang="ja-JP" altLang="en-US" dirty="0"/>
              <a:t>初めてのプログラム作品です。</a:t>
            </a:r>
            <a:endParaRPr lang="en-US" altLang="ja-JP" dirty="0"/>
          </a:p>
          <a:p>
            <a:pPr algn="ctr"/>
            <a:r>
              <a:rPr lang="ja-JP" altLang="en-US" dirty="0"/>
              <a:t>自機が上下左右に動き</a:t>
            </a:r>
            <a:endParaRPr lang="en-US" altLang="ja-JP" dirty="0"/>
          </a:p>
          <a:p>
            <a:pPr algn="ctr"/>
            <a:r>
              <a:rPr lang="ja-JP" altLang="en-US" dirty="0"/>
              <a:t>敵が画面上のランダムな位置から</a:t>
            </a:r>
            <a:endParaRPr lang="en-US" altLang="ja-JP" dirty="0"/>
          </a:p>
          <a:p>
            <a:pPr algn="ctr"/>
            <a:r>
              <a:rPr lang="ja-JP" altLang="en-US" dirty="0"/>
              <a:t>降りてくるというものです。</a:t>
            </a:r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AE1309-1E87-4FE1-8870-3CBCF72EAB89}"/>
              </a:ext>
            </a:extLst>
          </p:cNvPr>
          <p:cNvSpPr txBox="1"/>
          <p:nvPr/>
        </p:nvSpPr>
        <p:spPr>
          <a:xfrm>
            <a:off x="7094717" y="3876094"/>
            <a:ext cx="4339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１年次の２作品目</a:t>
            </a:r>
            <a:endParaRPr kumimoji="1" lang="en-US" altLang="ja-JP" dirty="0"/>
          </a:p>
          <a:p>
            <a:pPr algn="ctr"/>
            <a:r>
              <a:rPr lang="ja-JP" altLang="en-US" dirty="0"/>
              <a:t>インベーダーゲームです。</a:t>
            </a:r>
            <a:endParaRPr lang="en-US" altLang="ja-JP" dirty="0"/>
          </a:p>
          <a:p>
            <a:pPr algn="ctr"/>
            <a:r>
              <a:rPr lang="ja-JP" altLang="en-US" dirty="0"/>
              <a:t>配列を使って敵を制御する</a:t>
            </a:r>
            <a:endParaRPr lang="en-US" altLang="ja-JP" dirty="0"/>
          </a:p>
          <a:p>
            <a:pPr algn="ctr"/>
            <a:r>
              <a:rPr kumimoji="1" lang="ja-JP" altLang="en-US" dirty="0"/>
              <a:t>ということを習いました。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64918" y="-65225"/>
            <a:ext cx="226215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１年次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A33C5F-F567-4306-94A7-44C3E825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96" y="1146725"/>
            <a:ext cx="2892878" cy="21730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E97B7F9-0559-4988-BEE8-769A2D3F2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048" y="1146724"/>
            <a:ext cx="2887711" cy="2173075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8F37671-AA37-4F4A-97CD-15457BBB715A}"/>
              </a:ext>
            </a:extLst>
          </p:cNvPr>
          <p:cNvSpPr/>
          <p:nvPr/>
        </p:nvSpPr>
        <p:spPr>
          <a:xfrm>
            <a:off x="9020536" y="5648334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9F3CEB3-D106-4E40-9F57-B0B292AD5B0E}"/>
              </a:ext>
            </a:extLst>
          </p:cNvPr>
          <p:cNvSpPr txBox="1"/>
          <p:nvPr/>
        </p:nvSpPr>
        <p:spPr>
          <a:xfrm>
            <a:off x="10298700" y="5656572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7806718-315F-465E-9054-FC5BFDAE72E9}"/>
              </a:ext>
            </a:extLst>
          </p:cNvPr>
          <p:cNvSpPr txBox="1"/>
          <p:nvPr/>
        </p:nvSpPr>
        <p:spPr>
          <a:xfrm>
            <a:off x="9020535" y="5648333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85AC54B-963F-4B2E-BF63-5BDDEF4BBA21}"/>
              </a:ext>
            </a:extLst>
          </p:cNvPr>
          <p:cNvSpPr/>
          <p:nvPr/>
        </p:nvSpPr>
        <p:spPr>
          <a:xfrm>
            <a:off x="528804" y="5650986"/>
            <a:ext cx="2484450" cy="65457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6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FF1E9DB-9E2C-4E94-A56C-43CDAE15D19D}"/>
              </a:ext>
            </a:extLst>
          </p:cNvPr>
          <p:cNvSpPr txBox="1"/>
          <p:nvPr/>
        </p:nvSpPr>
        <p:spPr>
          <a:xfrm>
            <a:off x="1806968" y="5659224"/>
            <a:ext cx="120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年前期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</a:t>
            </a:r>
          </a:p>
          <a:p>
            <a:r>
              <a:rPr lang="en-US" altLang="ja-JP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DX</a:t>
            </a:r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ライブラリ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6CE086D-734A-49E5-86E0-4831E4BDA9F1}"/>
              </a:ext>
            </a:extLst>
          </p:cNvPr>
          <p:cNvSpPr txBox="1"/>
          <p:nvPr/>
        </p:nvSpPr>
        <p:spPr>
          <a:xfrm>
            <a:off x="528803" y="5650985"/>
            <a:ext cx="12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制作時期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使用言語</a:t>
            </a:r>
            <a:endParaRPr lang="en-US" altLang="ja-JP" sz="1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r"/>
            <a:r>
              <a:rPr lang="ja-JP" altLang="en-US" sz="12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使用ライブラリ</a:t>
            </a:r>
          </a:p>
        </p:txBody>
      </p:sp>
    </p:spTree>
    <p:extLst>
      <p:ext uri="{BB962C8B-B14F-4D97-AF65-F5344CB8AC3E}">
        <p14:creationId xmlns:p14="http://schemas.microsoft.com/office/powerpoint/2010/main" val="2562049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1386</Words>
  <Application>Microsoft Office PowerPoint</Application>
  <PresentationFormat>ワイド画面</PresentationFormat>
  <Paragraphs>331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HGPｺﾞｼｯｸE</vt:lpstr>
      <vt:lpstr>游ゴシック</vt:lpstr>
      <vt:lpstr>游ゴシック Light</vt:lpstr>
      <vt:lpstr>Arial</vt:lpstr>
      <vt:lpstr>Office テーマ</vt:lpstr>
      <vt:lpstr>P O R T F O L I O</vt:lpstr>
      <vt:lpstr>力を入れた作品</vt:lpstr>
      <vt:lpstr>プレイヤー</vt:lpstr>
      <vt:lpstr>敵の挙動</vt:lpstr>
      <vt:lpstr>足回り</vt:lpstr>
      <vt:lpstr>力を入れた作品</vt:lpstr>
      <vt:lpstr>飛行処理</vt:lpstr>
      <vt:lpstr>授業作品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数学作品</vt:lpstr>
      <vt:lpstr>PowerPoint プレゼンテーション</vt:lpstr>
      <vt:lpstr>PowerPoint プレゼンテーション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秋山　裕</dc:creator>
  <cp:lastModifiedBy>秋山　裕</cp:lastModifiedBy>
  <cp:revision>42</cp:revision>
  <dcterms:created xsi:type="dcterms:W3CDTF">2021-12-06T05:55:58Z</dcterms:created>
  <dcterms:modified xsi:type="dcterms:W3CDTF">2021-12-07T06:10:31Z</dcterms:modified>
</cp:coreProperties>
</file>